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754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3509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0265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7018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3774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0527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7283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4037" algn="l" defTabSz="208675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9" autoAdjust="0"/>
    <p:restoredTop sz="94660"/>
  </p:normalViewPr>
  <p:slideViewPr>
    <p:cSldViewPr snapToGrid="0" snapToObjects="1">
      <p:cViewPr>
        <p:scale>
          <a:sx n="28" d="100"/>
          <a:sy n="28" d="100"/>
        </p:scale>
        <p:origin x="-2392" y="-80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20"/>
            <a:ext cx="25733931" cy="91750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0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37445" y="9145348"/>
            <a:ext cx="21797100" cy="1947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6136" y="9145348"/>
            <a:ext cx="64886722" cy="1947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9" y="27505386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9" y="18142068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75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350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026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70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37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052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728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40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144" y="53266911"/>
            <a:ext cx="43341911" cy="15065537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92636" y="53266911"/>
            <a:ext cx="43341911" cy="15065537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0" y="9581308"/>
            <a:ext cx="13376811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754" indent="0">
              <a:buNone/>
              <a:defRPr sz="9100" b="1"/>
            </a:lvl2pPr>
            <a:lvl3pPr marL="4173509" indent="0">
              <a:buNone/>
              <a:defRPr sz="8200" b="1"/>
            </a:lvl3pPr>
            <a:lvl4pPr marL="6260265" indent="0">
              <a:buNone/>
              <a:defRPr sz="7300" b="1"/>
            </a:lvl4pPr>
            <a:lvl5pPr marL="8347018" indent="0">
              <a:buNone/>
              <a:defRPr sz="7300" b="1"/>
            </a:lvl5pPr>
            <a:lvl6pPr marL="10433774" indent="0">
              <a:buNone/>
              <a:defRPr sz="7300" b="1"/>
            </a:lvl6pPr>
            <a:lvl7pPr marL="12520527" indent="0">
              <a:buNone/>
              <a:defRPr sz="7300" b="1"/>
            </a:lvl7pPr>
            <a:lvl8pPr marL="14607283" indent="0">
              <a:buNone/>
              <a:defRPr sz="7300" b="1"/>
            </a:lvl8pPr>
            <a:lvl9pPr marL="16694037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0" y="13574341"/>
            <a:ext cx="13376811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5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754" indent="0">
              <a:buNone/>
              <a:defRPr sz="9100" b="1"/>
            </a:lvl2pPr>
            <a:lvl3pPr marL="4173509" indent="0">
              <a:buNone/>
              <a:defRPr sz="8200" b="1"/>
            </a:lvl3pPr>
            <a:lvl4pPr marL="6260265" indent="0">
              <a:buNone/>
              <a:defRPr sz="7300" b="1"/>
            </a:lvl4pPr>
            <a:lvl5pPr marL="8347018" indent="0">
              <a:buNone/>
              <a:defRPr sz="7300" b="1"/>
            </a:lvl5pPr>
            <a:lvl6pPr marL="10433774" indent="0">
              <a:buNone/>
              <a:defRPr sz="7300" b="1"/>
            </a:lvl6pPr>
            <a:lvl7pPr marL="12520527" indent="0">
              <a:buNone/>
              <a:defRPr sz="7300" b="1"/>
            </a:lvl7pPr>
            <a:lvl8pPr marL="14607283" indent="0">
              <a:buNone/>
              <a:defRPr sz="7300" b="1"/>
            </a:lvl8pPr>
            <a:lvl9pPr marL="16694037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5" y="13574341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7" y="1704224"/>
            <a:ext cx="9960337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7" y="8957087"/>
            <a:ext cx="9960337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6754" indent="0">
              <a:buNone/>
              <a:defRPr sz="5400"/>
            </a:lvl2pPr>
            <a:lvl3pPr marL="4173509" indent="0">
              <a:buNone/>
              <a:defRPr sz="4600"/>
            </a:lvl3pPr>
            <a:lvl4pPr marL="6260265" indent="0">
              <a:buNone/>
              <a:defRPr sz="4100"/>
            </a:lvl4pPr>
            <a:lvl5pPr marL="8347018" indent="0">
              <a:buNone/>
              <a:defRPr sz="4100"/>
            </a:lvl5pPr>
            <a:lvl6pPr marL="10433774" indent="0">
              <a:buNone/>
              <a:defRPr sz="4100"/>
            </a:lvl6pPr>
            <a:lvl7pPr marL="12520527" indent="0">
              <a:buNone/>
              <a:defRPr sz="4100"/>
            </a:lvl7pPr>
            <a:lvl8pPr marL="14607283" indent="0">
              <a:buNone/>
              <a:defRPr sz="4100"/>
            </a:lvl8pPr>
            <a:lvl9pPr marL="16694037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40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4700"/>
            </a:lvl1pPr>
            <a:lvl2pPr marL="2086754" indent="0">
              <a:buNone/>
              <a:defRPr sz="12800"/>
            </a:lvl2pPr>
            <a:lvl3pPr marL="4173509" indent="0">
              <a:buNone/>
              <a:defRPr sz="11000"/>
            </a:lvl3pPr>
            <a:lvl4pPr marL="6260265" indent="0">
              <a:buNone/>
              <a:defRPr sz="9100"/>
            </a:lvl4pPr>
            <a:lvl5pPr marL="8347018" indent="0">
              <a:buNone/>
              <a:defRPr sz="9100"/>
            </a:lvl5pPr>
            <a:lvl6pPr marL="10433774" indent="0">
              <a:buNone/>
              <a:defRPr sz="9100"/>
            </a:lvl6pPr>
            <a:lvl7pPr marL="12520527" indent="0">
              <a:buNone/>
              <a:defRPr sz="9100"/>
            </a:lvl7pPr>
            <a:lvl8pPr marL="14607283" indent="0">
              <a:buNone/>
              <a:defRPr sz="9100"/>
            </a:lvl8pPr>
            <a:lvl9pPr marL="16694037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6754" indent="0">
              <a:buNone/>
              <a:defRPr sz="5400"/>
            </a:lvl2pPr>
            <a:lvl3pPr marL="4173509" indent="0">
              <a:buNone/>
              <a:defRPr sz="4600"/>
            </a:lvl3pPr>
            <a:lvl4pPr marL="6260265" indent="0">
              <a:buNone/>
              <a:defRPr sz="4100"/>
            </a:lvl4pPr>
            <a:lvl5pPr marL="8347018" indent="0">
              <a:buNone/>
              <a:defRPr sz="4100"/>
            </a:lvl5pPr>
            <a:lvl6pPr marL="10433774" indent="0">
              <a:buNone/>
              <a:defRPr sz="4100"/>
            </a:lvl6pPr>
            <a:lvl7pPr marL="12520527" indent="0">
              <a:buNone/>
              <a:defRPr sz="4100"/>
            </a:lvl7pPr>
            <a:lvl8pPr marL="14607283" indent="0">
              <a:buNone/>
              <a:defRPr sz="4100"/>
            </a:lvl8pPr>
            <a:lvl9pPr marL="16694037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7351" tIns="208674" rIns="417351" bIns="208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4"/>
            <a:ext cx="27247692" cy="28248505"/>
          </a:xfrm>
          <a:prstGeom prst="rect">
            <a:avLst/>
          </a:prstGeom>
        </p:spPr>
        <p:txBody>
          <a:bodyPr vert="horz" lIns="417351" tIns="208674" rIns="417351" bIns="208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4"/>
            <a:ext cx="7064216" cy="2278904"/>
          </a:xfrm>
          <a:prstGeom prst="rect">
            <a:avLst/>
          </a:prstGeom>
        </p:spPr>
        <p:txBody>
          <a:bodyPr vert="horz" lIns="417351" tIns="208674" rIns="417351" bIns="208674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A2CE-C2D2-084B-B9D4-B03244CEEFA7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4"/>
            <a:ext cx="9587151" cy="2278904"/>
          </a:xfrm>
          <a:prstGeom prst="rect">
            <a:avLst/>
          </a:prstGeom>
        </p:spPr>
        <p:txBody>
          <a:bodyPr vert="horz" lIns="417351" tIns="208674" rIns="417351" bIns="208674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4"/>
            <a:ext cx="7064216" cy="2278904"/>
          </a:xfrm>
          <a:prstGeom prst="rect">
            <a:avLst/>
          </a:prstGeom>
        </p:spPr>
        <p:txBody>
          <a:bodyPr vert="horz" lIns="417351" tIns="208674" rIns="417351" bIns="208674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927B-D74E-154E-9C3B-01693B6A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75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066" indent="-1565066" algn="l" defTabSz="2086754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976" indent="-1304223" algn="l" defTabSz="208675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6887" indent="-1043378" algn="l" defTabSz="208675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3642" indent="-1043378" algn="l" defTabSz="208675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0395" indent="-1043378" algn="l" defTabSz="208675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7151" indent="-1043378" algn="l" defTabSz="208675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3906" indent="-1043378" algn="l" defTabSz="208675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0661" indent="-1043378" algn="l" defTabSz="208675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7414" indent="-1043378" algn="l" defTabSz="208675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754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509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265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7018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3774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0527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283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4037" algn="l" defTabSz="208675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finalLight.png"/>
          <p:cNvPicPr>
            <a:picLocks noChangeAspect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9"/>
          <a:stretch/>
        </p:blipFill>
        <p:spPr>
          <a:xfrm>
            <a:off x="7554098" y="3036845"/>
            <a:ext cx="16795419" cy="32009235"/>
          </a:xfrm>
          <a:prstGeom prst="rect">
            <a:avLst/>
          </a:prstGeom>
        </p:spPr>
      </p:pic>
      <p:pic>
        <p:nvPicPr>
          <p:cNvPr id="2" name="Picture 1" descr="finalar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68" y="141002"/>
            <a:ext cx="10559074" cy="425987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98768" y="13896"/>
            <a:ext cx="30275213" cy="483043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9664" tIns="54833" rIns="109664" bIns="54833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98768" y="38107862"/>
            <a:ext cx="30275213" cy="4691096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9664" tIns="54833" rIns="109664" bIns="5483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84625" y="5640551"/>
            <a:ext cx="16967057" cy="4770482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NZ" sz="8900" b="1" dirty="0">
                <a:solidFill>
                  <a:srgbClr val="FFFFFF"/>
                </a:solidFill>
                <a:latin typeface="Helvetica Neue"/>
                <a:cs typeface="Helvetica Neue"/>
              </a:rPr>
              <a:t>problem</a:t>
            </a:r>
          </a:p>
          <a:p>
            <a:pPr>
              <a:lnSpc>
                <a:spcPct val="50000"/>
              </a:lnSpc>
            </a:pPr>
            <a:endParaRPr lang="en-NZ" sz="4400" b="1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r>
              <a:rPr lang="en-NZ" sz="4900" dirty="0">
                <a:solidFill>
                  <a:srgbClr val="FFFFFF"/>
                </a:solidFill>
                <a:latin typeface="Arial"/>
                <a:cs typeface="Arial"/>
              </a:rPr>
              <a:t>Obesity is a worldwide epidemic affecting both children and adults, particularly in the United States, Europe, and China.</a:t>
            </a:r>
          </a:p>
          <a:p>
            <a:pPr>
              <a:spcBef>
                <a:spcPct val="20000"/>
              </a:spcBef>
            </a:pPr>
            <a:endParaRPr lang="en-NZ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en-NZ" sz="4900" dirty="0">
                <a:solidFill>
                  <a:srgbClr val="FFFFFF"/>
                </a:solidFill>
                <a:latin typeface="Arial"/>
                <a:cs typeface="Arial"/>
              </a:rPr>
              <a:t>Lack of time is the leading factor in exercise deficiency.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7742" y="41390869"/>
            <a:ext cx="17636315" cy="723220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http://</a:t>
            </a:r>
            <a:r>
              <a:rPr lang="en-US" sz="4100" dirty="0" err="1">
                <a:solidFill>
                  <a:srgbClr val="FFFFFF"/>
                </a:solidFill>
              </a:rPr>
              <a:t>worldlab.cs.washington.edu</a:t>
            </a:r>
            <a:r>
              <a:rPr lang="en-US" sz="4100" dirty="0">
                <a:solidFill>
                  <a:srgbClr val="FFFFFF"/>
                </a:solidFill>
              </a:rPr>
              <a:t>/</a:t>
            </a:r>
            <a:r>
              <a:rPr lang="en-US" sz="4100" dirty="0" err="1">
                <a:solidFill>
                  <a:srgbClr val="FFFFFF"/>
                </a:solidFill>
              </a:rPr>
              <a:t>microhealth</a:t>
            </a:r>
            <a:r>
              <a:rPr lang="en-US" sz="4100" dirty="0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384630" y="12100846"/>
            <a:ext cx="16755835" cy="3682492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NZ" sz="8900" b="1" dirty="0">
                <a:solidFill>
                  <a:srgbClr val="FFFFFF"/>
                </a:solidFill>
                <a:latin typeface="Helvetica Neue"/>
                <a:cs typeface="Helvetica Neue"/>
              </a:rPr>
              <a:t>solution</a:t>
            </a:r>
            <a:endParaRPr lang="en-NZ" sz="8900" b="1" dirty="0">
              <a:solidFill>
                <a:srgbClr val="FFFFFF"/>
              </a:solidFill>
              <a:latin typeface="Verdana" charset="0"/>
            </a:endParaRPr>
          </a:p>
          <a:p>
            <a:endParaRPr lang="en-NZ" sz="900" b="1" dirty="0">
              <a:solidFill>
                <a:srgbClr val="FFFFFF"/>
              </a:solidFill>
              <a:latin typeface="Verdana" charset="0"/>
            </a:endParaRPr>
          </a:p>
          <a:p>
            <a:endParaRPr lang="en-NZ" sz="900" b="1" dirty="0">
              <a:solidFill>
                <a:srgbClr val="FFFFFF"/>
              </a:solidFill>
              <a:latin typeface="Verdana" charset="0"/>
            </a:endParaRPr>
          </a:p>
          <a:p>
            <a:pPr>
              <a:lnSpc>
                <a:spcPct val="50000"/>
              </a:lnSpc>
            </a:pPr>
            <a:endParaRPr lang="en-NZ" sz="3700" b="1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Encourage short bursts of exercise throughout the day to achieve a higher level of fitness and health</a:t>
            </a:r>
            <a:endParaRPr lang="en-US" altLang="zh-TW" sz="4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384632" y="17628564"/>
            <a:ext cx="17560845" cy="1461884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NZ" sz="8900" b="1" dirty="0">
                <a:solidFill>
                  <a:srgbClr val="FFFFFF"/>
                </a:solidFill>
                <a:latin typeface="Helvetica Neue"/>
                <a:cs typeface="Helvetica Neue"/>
              </a:rPr>
              <a:t>design iteration</a:t>
            </a:r>
            <a:endParaRPr lang="en-NZ" sz="8900" b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384627" y="30970906"/>
            <a:ext cx="17890586" cy="6029289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NZ" sz="8900" b="1" dirty="0">
                <a:solidFill>
                  <a:srgbClr val="FFFFFF"/>
                </a:solidFill>
                <a:latin typeface="Helvetica Neue"/>
                <a:cs typeface="Helvetica Neue"/>
              </a:rPr>
              <a:t>features</a:t>
            </a:r>
            <a:endParaRPr lang="en-NZ" sz="3700" b="1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endParaRPr lang="en-NZ" sz="4900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r>
              <a:rPr lang="en-NZ" sz="4900" dirty="0">
                <a:solidFill>
                  <a:srgbClr val="FFFFFF"/>
                </a:solidFill>
                <a:latin typeface="Verdana" charset="0"/>
              </a:rPr>
              <a:t>Ambient display for constant, visible feedback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en-NZ" sz="4400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r>
              <a:rPr lang="en-NZ" sz="4900" dirty="0">
                <a:solidFill>
                  <a:srgbClr val="FFFFFF"/>
                </a:solidFill>
                <a:latin typeface="Verdana" charset="0"/>
              </a:rPr>
              <a:t>Context aware actvity suggestions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en-NZ" sz="4400" dirty="0">
              <a:solidFill>
                <a:srgbClr val="FFFFFF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r>
              <a:rPr lang="en-NZ" sz="4900" dirty="0">
                <a:solidFill>
                  <a:srgbClr val="FFFFFF"/>
                </a:solidFill>
                <a:latin typeface="Verdana" charset="0"/>
              </a:rPr>
              <a:t>Automatically adjusts activity level to user’s ability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/>
          <a:srcRect b="8761"/>
          <a:stretch/>
        </p:blipFill>
        <p:spPr>
          <a:xfrm>
            <a:off x="12206928" y="19689596"/>
            <a:ext cx="5054897" cy="4015833"/>
          </a:xfrm>
          <a:prstGeom prst="rect">
            <a:avLst/>
          </a:prstGeom>
        </p:spPr>
      </p:pic>
      <p:sp>
        <p:nvSpPr>
          <p:cNvPr id="75" name="Shape 140"/>
          <p:cNvSpPr/>
          <p:nvPr/>
        </p:nvSpPr>
        <p:spPr>
          <a:xfrm>
            <a:off x="18173585" y="19689590"/>
            <a:ext cx="5022107" cy="40235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/>
          <a:srcRect l="3915"/>
          <a:stretch/>
        </p:blipFill>
        <p:spPr>
          <a:xfrm>
            <a:off x="12266656" y="24443101"/>
            <a:ext cx="5061639" cy="342690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/>
          <a:srcRect t="7167"/>
          <a:stretch/>
        </p:blipFill>
        <p:spPr>
          <a:xfrm>
            <a:off x="18173587" y="24443101"/>
            <a:ext cx="5061639" cy="342690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9577" y="24352773"/>
            <a:ext cx="5061639" cy="34570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90043" y="20015279"/>
            <a:ext cx="5061639" cy="345248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2266656" y="27870005"/>
            <a:ext cx="5061639" cy="1600384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</a:p>
          <a:p>
            <a:pPr algn="ctr"/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Sketches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134057" y="27918008"/>
            <a:ext cx="5061639" cy="1600384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Low Fidelity</a:t>
            </a:r>
          </a:p>
          <a:p>
            <a:pPr algn="ctr"/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Prototype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4415223" y="27918008"/>
            <a:ext cx="5061639" cy="1600384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Fidelity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>
                <a:solidFill>
                  <a:srgbClr val="FFFFFF"/>
                </a:solidFill>
                <a:latin typeface="Arial"/>
                <a:cs typeface="Arial"/>
              </a:rPr>
              <a:t>Prototype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747739" y="21462924"/>
            <a:ext cx="2392729" cy="800164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r>
              <a:rPr lang="en-US" sz="2300" dirty="0"/>
              <a:t>Go for a short walk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189256" y="38507528"/>
            <a:ext cx="14428944" cy="3434723"/>
          </a:xfrm>
          <a:prstGeom prst="rect">
            <a:avLst/>
          </a:prstGeom>
          <a:noFill/>
        </p:spPr>
        <p:txBody>
          <a:bodyPr wrap="square" lIns="109664" tIns="54833" rIns="109664" bIns="54833" rtlCol="0">
            <a:sp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*Felicia Cordeiro, *Randy Huynh, °</a:t>
            </a:r>
            <a:r>
              <a:rPr lang="en-US" sz="5400" dirty="0" err="1">
                <a:solidFill>
                  <a:srgbClr val="FFFFFF"/>
                </a:solidFill>
              </a:rPr>
              <a:t>Shen</a:t>
            </a:r>
            <a:r>
              <a:rPr lang="en-US" sz="5400" dirty="0">
                <a:solidFill>
                  <a:srgbClr val="FFFFFF"/>
                </a:solidFill>
              </a:rPr>
              <a:t> Li, </a:t>
            </a:r>
            <a:r>
              <a:rPr lang="en-US" sz="54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5400" dirty="0">
                <a:solidFill>
                  <a:srgbClr val="FFFFFF"/>
                </a:solidFill>
              </a:rPr>
              <a:t>Yu </a:t>
            </a:r>
            <a:r>
              <a:rPr lang="en-US" sz="5400" dirty="0" err="1">
                <a:solidFill>
                  <a:srgbClr val="FFFFFF"/>
                </a:solidFill>
              </a:rPr>
              <a:t>Xin</a:t>
            </a:r>
            <a:endParaRPr lang="en-US" sz="2300" dirty="0">
              <a:solidFill>
                <a:srgbClr val="FFFFFF"/>
              </a:solidFill>
            </a:endParaRPr>
          </a:p>
          <a:p>
            <a:pPr algn="r"/>
            <a:r>
              <a:rPr lang="en-US" sz="5400" dirty="0">
                <a:solidFill>
                  <a:srgbClr val="FFFFFF"/>
                </a:solidFill>
              </a:rPr>
              <a:t>*University of Washington, Seattle</a:t>
            </a:r>
          </a:p>
          <a:p>
            <a:pPr algn="r"/>
            <a:r>
              <a:rPr lang="en-US" sz="54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5400" dirty="0">
                <a:solidFill>
                  <a:srgbClr val="FFFFFF"/>
                </a:solidFill>
              </a:rPr>
              <a:t>Beijing University of Posts &amp; Telecommunications</a:t>
            </a:r>
          </a:p>
          <a:p>
            <a:pPr algn="r"/>
            <a:r>
              <a:rPr lang="en-US" sz="5400" dirty="0">
                <a:solidFill>
                  <a:srgbClr val="FFFFFF"/>
                </a:solidFill>
              </a:rPr>
              <a:t>°Tsinghua University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384630" y="32552984"/>
            <a:ext cx="16755835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384630" y="19177316"/>
            <a:ext cx="16755835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384630" y="13762982"/>
            <a:ext cx="16755835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384630" y="7287013"/>
            <a:ext cx="16755835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49516" y="24352773"/>
            <a:ext cx="5061633" cy="3457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742" y="305113"/>
            <a:ext cx="13551408" cy="4066336"/>
          </a:xfrm>
          <a:prstGeom prst="rect">
            <a:avLst/>
          </a:prstGeom>
        </p:spPr>
      </p:pic>
      <p:pic>
        <p:nvPicPr>
          <p:cNvPr id="7" name="Picture 6" descr="White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79" y="34693327"/>
            <a:ext cx="14923008" cy="105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125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Mount Holyoke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Cordeiro</dc:creator>
  <cp:lastModifiedBy>Felicia Cordeiro</cp:lastModifiedBy>
  <cp:revision>31</cp:revision>
  <cp:lastPrinted>2012-08-24T01:46:34Z</cp:lastPrinted>
  <dcterms:created xsi:type="dcterms:W3CDTF">2012-08-23T11:17:20Z</dcterms:created>
  <dcterms:modified xsi:type="dcterms:W3CDTF">2012-09-05T00:55:31Z</dcterms:modified>
</cp:coreProperties>
</file>